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InnerCalm: AI-Driven Emotional Healing &amp; Trauma Recovery</a:t>
            </a:r>
            <a:endParaRPr b="0" i="0" sz="44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Transforming Mental Wellness Through Intelligent Compassion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Empowering people to heal trauma with cutting-edge AI support that understands your unique emotional journey.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 Impact</a:t>
            </a:r>
            <a:endParaRPr b="0" i="0" sz="4450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Accessible mental health for underserved populations</a:t>
            </a:r>
            <a:endParaRPr b="0" i="0" sz="1750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Reduced stigma through anonymous community features</a:t>
            </a:r>
            <a:endParaRPr b="0" i="0" sz="1750" u="none" cap="none" strike="noStrike"/>
          </a:p>
        </p:txBody>
      </p:sp>
      <p:sp>
        <p:nvSpPr>
          <p:cNvPr id="220" name="Google Shape;220;p2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Early intervention preventing crisis escalation</a:t>
            </a:r>
            <a:endParaRPr b="0" i="0" sz="1750" u="none" cap="none" strike="noStrike"/>
          </a:p>
        </p:txBody>
      </p:sp>
      <p:sp>
        <p:nvSpPr>
          <p:cNvPr id="221" name="Google Shape;221;p23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Bridge to professional care when needed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909744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75548" y="452199"/>
            <a:ext cx="7821216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Mental Health Crisis We're Addressing</a:t>
            </a:r>
            <a:endParaRPr b="0" i="0" sz="320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575548" y="1294805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250"/>
              <a:buFont typeface="Roboto"/>
              <a:buNone/>
            </a:pPr>
            <a:r>
              <a:rPr b="0" i="0" lang="en-US" sz="4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970M</a:t>
            </a:r>
            <a:endParaRPr b="0" i="0" sz="425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575548" y="2042755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people worldwide affected by mental health disorders</a:t>
            </a:r>
            <a:endParaRPr b="0" i="0" sz="1250" u="none" cap="none" strike="noStrike"/>
          </a:p>
        </p:txBody>
      </p:sp>
      <p:sp>
        <p:nvSpPr>
          <p:cNvPr id="73" name="Google Shape;73;p15"/>
          <p:cNvSpPr/>
          <p:nvPr/>
        </p:nvSpPr>
        <p:spPr>
          <a:xfrm>
            <a:off x="575548" y="2881193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250"/>
              <a:buFont typeface="Roboto"/>
              <a:buNone/>
            </a:pPr>
            <a:r>
              <a:rPr b="0" i="0" lang="en-US" sz="4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$1trillion</a:t>
            </a:r>
            <a:endParaRPr b="0" i="0" sz="425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575548" y="3629144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annual economic impact of depression and anxiety</a:t>
            </a:r>
            <a:endParaRPr b="0" i="0" sz="125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575548" y="4467582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250"/>
              <a:buFont typeface="Roboto"/>
              <a:buNone/>
            </a:pPr>
            <a:r>
              <a:rPr b="0" i="0" lang="en-US" sz="4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76%</a:t>
            </a:r>
            <a:endParaRPr b="0" i="0" sz="42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2050137" y="5215533"/>
            <a:ext cx="5043607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of people don't receive adequate mental health support</a:t>
            </a:r>
            <a:endParaRPr b="0" i="0" sz="160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575548" y="6047899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250"/>
              <a:buFont typeface="Roboto"/>
              <a:buNone/>
            </a:pPr>
            <a:r>
              <a:rPr b="0" i="0" lang="en-US" sz="4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Unresolved Trauma</a:t>
            </a:r>
            <a:endParaRPr b="0" i="0" sz="42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575548" y="6795849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affects relationships, work, and daily life</a:t>
            </a:r>
            <a:endParaRPr b="0" i="0" sz="125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575548" y="7634288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250"/>
              <a:buFont typeface="Roboto"/>
              <a:buNone/>
            </a:pPr>
            <a:r>
              <a:rPr b="0" i="0" lang="en-US" sz="4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48 days</a:t>
            </a:r>
            <a:endParaRPr b="0" i="0" sz="42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575548" y="8382238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average wait time for mental health treatment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793790" y="197727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Solution </a:t>
            </a:r>
            <a:endParaRPr b="0" i="0" sz="445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793790" y="313967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InnerCalm-AI-Powered Emotional Healing Companion Make emotional healing accessible, personalized, and effective through AI</a:t>
            </a:r>
            <a:endParaRPr b="0" i="0" sz="175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793790" y="375773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AI-Driven Personalization</a:t>
            </a:r>
            <a:endParaRPr b="0" i="0" sz="1750" u="none" cap="none" strike="noStrike"/>
          </a:p>
        </p:txBody>
      </p:sp>
      <p:sp>
        <p:nvSpPr>
          <p:cNvPr id="89" name="Google Shape;89;p16"/>
          <p:cNvSpPr/>
          <p:nvPr/>
        </p:nvSpPr>
        <p:spPr>
          <a:xfrm>
            <a:off x="793790" y="41999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Multimodal Expression</a:t>
            </a:r>
            <a:endParaRPr b="0" i="0" sz="175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793790" y="464212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Community Healing</a:t>
            </a:r>
            <a:endParaRPr b="0" i="0" sz="175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793790" y="508432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AI-managed support groups and peer circles</a:t>
            </a:r>
            <a:endParaRPr b="0" i="0" sz="175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793790" y="552652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Seamless integration with licensed therapists</a:t>
            </a:r>
            <a:b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24/7 emotional support that learns, adapts, and grows with users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793790" y="834628"/>
            <a:ext cx="821257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Current Solutions Fall Short</a:t>
            </a:r>
            <a:endParaRPr b="0" i="0" sz="4450" u="none" cap="none" strike="noStrike"/>
          </a:p>
        </p:txBody>
      </p:sp>
      <p:pic>
        <p:nvPicPr>
          <p:cNvPr descr="preencoded.pn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0" y="1997035"/>
            <a:ext cx="1614011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261306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Long Wait Times</a:t>
            </a:r>
            <a:endParaRPr b="0" i="0" sz="220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5088255" y="2714268"/>
            <a:ext cx="4572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Months-long delays for therapy appointments</a:t>
            </a:r>
            <a:endParaRPr b="0" i="0" sz="1750" u="none" cap="none" strike="noStrike"/>
          </a:p>
        </p:txBody>
      </p:sp>
      <p:sp>
        <p:nvSpPr>
          <p:cNvPr id="103" name="Google Shape;103;p17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fmla="val 625116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0424" y="3360658"/>
            <a:ext cx="3228022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3814762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895261" y="3587472"/>
            <a:ext cx="314634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Overwhelmed Resources</a:t>
            </a:r>
            <a:endParaRPr b="0" i="0" sz="220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5895261" y="4077891"/>
            <a:ext cx="546246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Emergency rooms unprepared for mental health crises</a:t>
            </a:r>
            <a:endParaRPr b="0" i="0" sz="17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fmla="val 625116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3418" y="4724281"/>
            <a:ext cx="484203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892" y="517838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Generic Approaches</a:t>
            </a:r>
            <a:endParaRPr b="0" i="0" sz="220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6702266" y="5441513"/>
            <a:ext cx="47826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One-size-fits-all treatments lack personalization</a:t>
            </a:r>
            <a:endParaRPr b="0" i="0" sz="175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fmla="val 625116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294" y="6087904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94773" y="654200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Tech Integration Gaps</a:t>
            </a:r>
            <a:endParaRPr b="0" i="0" sz="22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509272" y="6805136"/>
            <a:ext cx="46161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Limited use of AI for emotional understanding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729258" y="664726"/>
            <a:ext cx="7685484" cy="130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Roboto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InnerCalm's Solution: Core Innovations &amp; Features</a:t>
            </a:r>
            <a:endParaRPr b="0" i="0" sz="4100" u="none" cap="none" strike="noStrike"/>
          </a:p>
        </p:txBody>
      </p:sp>
      <p:pic>
        <p:nvPicPr>
          <p:cNvPr descr="preencoded.png"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258" y="2279809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2083713" y="2488168"/>
            <a:ext cx="3233499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AI-Powered Personalization</a:t>
            </a:r>
            <a:endParaRPr b="0" i="0" sz="205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2083713" y="2938820"/>
            <a:ext cx="633102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Tailored healing pathways based on individual trauma patterns</a:t>
            </a:r>
            <a:endParaRPr b="0" i="0" sz="1600" u="none" cap="none" strike="noStrike"/>
          </a:p>
        </p:txBody>
      </p:sp>
      <p:pic>
        <p:nvPicPr>
          <p:cNvPr descr="preencoded.png" id="128" name="Google Shape;12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258" y="3530084"/>
            <a:ext cx="1041916" cy="153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2083713" y="3738443"/>
            <a:ext cx="2646402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Real-Time Recognition</a:t>
            </a:r>
            <a:endParaRPr b="0" i="0" sz="20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2083713" y="4189095"/>
            <a:ext cx="6331029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Advanced mood and thought pattern detection with adaptive responses</a:t>
            </a:r>
            <a:endParaRPr b="0" i="0" sz="1600" u="none" cap="none" strike="noStrike"/>
          </a:p>
        </p:txBody>
      </p:sp>
      <p:pic>
        <p:nvPicPr>
          <p:cNvPr descr="preencoded.png"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258" y="5064204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2083713" y="5272564"/>
            <a:ext cx="3038475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Evidence-Based Exercises</a:t>
            </a:r>
            <a:endParaRPr b="0" i="0" sz="20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2083713" y="5723215"/>
            <a:ext cx="633102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Guided meditation, CBT techniques, and trauma recovery protocols</a:t>
            </a:r>
            <a:endParaRPr b="0" i="0" sz="1600" u="none" cap="none" strike="noStrike"/>
          </a:p>
        </p:txBody>
      </p:sp>
      <p:pic>
        <p:nvPicPr>
          <p:cNvPr descr="preencoded.png" id="134" name="Google Shape;13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258" y="6314480"/>
            <a:ext cx="1041916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2083713" y="6522839"/>
            <a:ext cx="2754154" cy="325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24/7 Digital Companion</a:t>
            </a:r>
            <a:endParaRPr b="0" i="0" sz="20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2083713" y="6973491"/>
            <a:ext cx="6331029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Always-available support complementing professional care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793790" y="835819"/>
            <a:ext cx="1000291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Architecture &amp; AI Capabilities</a:t>
            </a:r>
            <a:endParaRPr b="0" i="0" sz="4450" u="none" cap="none" strike="noStrike"/>
          </a:p>
        </p:txBody>
      </p:sp>
      <p:pic>
        <p:nvPicPr>
          <p:cNvPr descr="preencoded.png"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330" y="3480911"/>
            <a:ext cx="7825621" cy="7825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456" y="6031349"/>
            <a:ext cx="382667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2330" y="3480911"/>
            <a:ext cx="7825621" cy="7825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0631" y="4443174"/>
            <a:ext cx="382667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2330" y="3480911"/>
            <a:ext cx="7825621" cy="7825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6745" y="4443174"/>
            <a:ext cx="382667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2330" y="3480911"/>
            <a:ext cx="7825621" cy="7825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34920" y="6031349"/>
            <a:ext cx="382667" cy="4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1231940" y="3623191"/>
            <a:ext cx="21290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Voice Journaling</a:t>
            </a:r>
            <a:endParaRPr b="0" i="0" sz="22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1231940" y="4113609"/>
            <a:ext cx="2129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4139446" y="1998226"/>
            <a:ext cx="300561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Models</a:t>
            </a:r>
            <a:endParaRPr b="0" i="0" sz="22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4139446" y="2842974"/>
            <a:ext cx="300561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7647146" y="2352556"/>
            <a:ext cx="26817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Secure Infrastructure</a:t>
            </a:r>
            <a:endParaRPr b="0" i="0" sz="22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7647146" y="2842974"/>
            <a:ext cx="268176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10830997" y="3268861"/>
            <a:ext cx="300561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Longitudinal AI memory system</a:t>
            </a:r>
            <a:endParaRPr b="0" i="0" sz="220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10830997" y="4113609"/>
            <a:ext cx="300561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754737" y="3290292"/>
            <a:ext cx="6457117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Journey &amp; Experience</a:t>
            </a:r>
            <a:endParaRPr b="0" i="0" sz="420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754737" y="5257919"/>
            <a:ext cx="3037642" cy="215622"/>
          </a:xfrm>
          <a:prstGeom prst="roundRect">
            <a:avLst>
              <a:gd fmla="val 4200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754737" y="5796915"/>
            <a:ext cx="3037642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Assessment &amp; Personalization</a:t>
            </a:r>
            <a:endParaRPr b="0" i="0" sz="210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54737" y="6600111"/>
            <a:ext cx="3037642" cy="10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AI-driven emotional assessment creates your unique healing plan.</a:t>
            </a:r>
            <a:endParaRPr b="0" i="0" sz="165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4115753" y="4934426"/>
            <a:ext cx="3037761" cy="215622"/>
          </a:xfrm>
          <a:prstGeom prst="roundRect">
            <a:avLst>
              <a:gd fmla="val 4200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4115753" y="5473422"/>
            <a:ext cx="2792016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Daily Support &amp; Growth</a:t>
            </a:r>
            <a:endParaRPr b="0" i="0" sz="210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4115753" y="5939671"/>
            <a:ext cx="3037761" cy="10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Conversational AI provides check-ins and adaptive guidance.</a:t>
            </a:r>
            <a:endParaRPr b="0" i="0" sz="165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7476887" y="4610933"/>
            <a:ext cx="3037642" cy="215622"/>
          </a:xfrm>
          <a:prstGeom prst="roundRect">
            <a:avLst>
              <a:gd fmla="val 4200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7476887" y="5149929"/>
            <a:ext cx="3037642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Interactive Healing Modules</a:t>
            </a:r>
            <a:endParaRPr b="0" i="0" sz="21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476887" y="5953125"/>
            <a:ext cx="3037642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Progress through therapy exercises that evolve with you.</a:t>
            </a:r>
            <a:endParaRPr b="0" i="0" sz="16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10837902" y="4287560"/>
            <a:ext cx="3037761" cy="215622"/>
          </a:xfrm>
          <a:prstGeom prst="roundRect">
            <a:avLst>
              <a:gd fmla="val 4200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0837902" y="4826556"/>
            <a:ext cx="295775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Professional Connection</a:t>
            </a:r>
            <a:endParaRPr b="0" i="0" sz="210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10837902" y="5292804"/>
            <a:ext cx="3037761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Seamless escalation to live therapists when needed.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697230" y="717590"/>
            <a:ext cx="7749540" cy="124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Community &amp; Professional Integration</a:t>
            </a:r>
            <a:endParaRPr b="0" i="0" sz="390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697230" y="2261830"/>
            <a:ext cx="7749540" cy="1163122"/>
          </a:xfrm>
          <a:prstGeom prst="roundRect">
            <a:avLst>
              <a:gd fmla="val 719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904042" y="2468642"/>
            <a:ext cx="2490430" cy="311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Shared Wound Groups</a:t>
            </a:r>
            <a:endParaRPr b="0" i="0" sz="19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904042" y="2899529"/>
            <a:ext cx="7335917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Connect with others on similar healing journeys in moderated, safe spaces.</a:t>
            </a:r>
            <a:endParaRPr b="0" i="0" sz="1550" u="none" cap="none" strike="noStrike"/>
          </a:p>
        </p:txBody>
      </p:sp>
      <p:sp>
        <p:nvSpPr>
          <p:cNvPr id="188" name="Google Shape;188;p21"/>
          <p:cNvSpPr/>
          <p:nvPr/>
        </p:nvSpPr>
        <p:spPr>
          <a:xfrm>
            <a:off x="697230" y="3624143"/>
            <a:ext cx="7749540" cy="1163122"/>
          </a:xfrm>
          <a:prstGeom prst="roundRect">
            <a:avLst>
              <a:gd fmla="val 719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904042" y="3830955"/>
            <a:ext cx="2490430" cy="311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Therapist Dashboard</a:t>
            </a:r>
            <a:endParaRPr b="0" i="0" sz="195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904042" y="4261842"/>
            <a:ext cx="7335917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Licensed professionals monitor progress and intervene through the platform.</a:t>
            </a:r>
            <a:endParaRPr b="0" i="0" sz="1550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697230" y="4986457"/>
            <a:ext cx="7749540" cy="1163122"/>
          </a:xfrm>
          <a:prstGeom prst="roundRect">
            <a:avLst>
              <a:gd fmla="val 719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904042" y="5193268"/>
            <a:ext cx="2490430" cy="311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Peer Healing Circles</a:t>
            </a:r>
            <a:endParaRPr b="0" i="0" sz="19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904042" y="5624155"/>
            <a:ext cx="7335917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Coordinated treatment tools keep all providers aligned with your needs.</a:t>
            </a:r>
            <a:endParaRPr b="0" i="0" sz="15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697230" y="6348770"/>
            <a:ext cx="7749540" cy="1163122"/>
          </a:xfrm>
          <a:prstGeom prst="roundRect">
            <a:avLst>
              <a:gd fmla="val 719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904042" y="6555581"/>
            <a:ext cx="2813804" cy="311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Curated Resource Library</a:t>
            </a:r>
            <a:endParaRPr b="0" i="0" sz="195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904042" y="6986468"/>
            <a:ext cx="7335917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Access vetted self-help materials tailored to your specific journey.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789503" y="621387"/>
            <a:ext cx="5639276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 Opportunity</a:t>
            </a:r>
            <a:endParaRPr b="0" i="0" sz="4400" u="none" cap="none" strike="noStrike"/>
          </a:p>
        </p:txBody>
      </p:sp>
      <p:pic>
        <p:nvPicPr>
          <p:cNvPr descr="preencoded.png"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3" y="1918216"/>
            <a:ext cx="6250543" cy="3409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7597973" y="1889998"/>
            <a:ext cx="281963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Economic Impact</a:t>
            </a:r>
            <a:endParaRPr b="0" i="0" sz="2200" u="none" cap="none" strike="noStrike"/>
          </a:p>
        </p:txBody>
      </p:sp>
      <p:sp>
        <p:nvSpPr>
          <p:cNvPr id="205" name="Google Shape;205;p22"/>
          <p:cNvSpPr/>
          <p:nvPr/>
        </p:nvSpPr>
        <p:spPr>
          <a:xfrm>
            <a:off x="7597973" y="2467928"/>
            <a:ext cx="6250543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$190B annual loss in U.S. due to mental illness productivity drop.</a:t>
            </a:r>
            <a:endParaRPr b="0" i="0" sz="175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7597973" y="3415427"/>
            <a:ext cx="281963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Growing Demand</a:t>
            </a:r>
            <a:endParaRPr b="0" i="0" sz="220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7597973" y="3993356"/>
            <a:ext cx="6250543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33% of Americans prioritize mental health in 2025.</a:t>
            </a:r>
            <a:endParaRPr b="0" i="0" sz="1750" u="none" cap="none" strike="noStrike"/>
          </a:p>
        </p:txBody>
      </p:sp>
      <p:sp>
        <p:nvSpPr>
          <p:cNvPr id="208" name="Google Shape;208;p22"/>
          <p:cNvSpPr/>
          <p:nvPr/>
        </p:nvSpPr>
        <p:spPr>
          <a:xfrm>
            <a:off x="7597973" y="4579858"/>
            <a:ext cx="2819638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Expanding Market</a:t>
            </a:r>
            <a:endParaRPr b="0" i="0" sz="2200" u="none" cap="none" strike="noStrike"/>
          </a:p>
        </p:txBody>
      </p:sp>
      <p:sp>
        <p:nvSpPr>
          <p:cNvPr id="209" name="Google Shape;209;p22"/>
          <p:cNvSpPr/>
          <p:nvPr/>
        </p:nvSpPr>
        <p:spPr>
          <a:xfrm>
            <a:off x="7597973" y="5157788"/>
            <a:ext cx="6250543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Global mental health sector shows double-digit growth trajectory.</a:t>
            </a:r>
            <a:endParaRPr b="0" i="0" sz="1750" u="none" cap="none" strike="noStrike"/>
          </a:p>
        </p:txBody>
      </p:sp>
      <p:sp>
        <p:nvSpPr>
          <p:cNvPr id="210" name="Google Shape;210;p22"/>
          <p:cNvSpPr/>
          <p:nvPr/>
        </p:nvSpPr>
        <p:spPr>
          <a:xfrm>
            <a:off x="7597973" y="6105287"/>
            <a:ext cx="291000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Positioned for Success</a:t>
            </a:r>
            <a:endParaRPr b="0" i="0" sz="2200" u="none" cap="none" strike="noStrike"/>
          </a:p>
        </p:txBody>
      </p:sp>
      <p:sp>
        <p:nvSpPr>
          <p:cNvPr id="211" name="Google Shape;211;p22"/>
          <p:cNvSpPr/>
          <p:nvPr/>
        </p:nvSpPr>
        <p:spPr>
          <a:xfrm>
            <a:off x="7597973" y="6683216"/>
            <a:ext cx="6250543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InnerCalm addresses critical gaps in trauma and emotional care.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